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6" r:id="rId2"/>
  </p:sldIdLst>
  <p:sldSz cx="43891200" cy="32918400"/>
  <p:notesSz cx="6858000" cy="9144000"/>
  <p:embeddedFontLst>
    <p:embeddedFont>
      <p:font typeface="Cambria Math" panose="02040503050406030204" pitchFamily="18" charset="0"/>
      <p:regular r:id="rId4"/>
    </p:embeddedFont>
    <p:embeddedFont>
      <p:font typeface="Domine" panose="020B0604020202020204" charset="0"/>
      <p:regular r:id="rId5"/>
    </p:embeddedFont>
    <p:embeddedFont>
      <p:font typeface="Montserrat Extra Bold" panose="020B0604020202020204" charset="0"/>
      <p:bold r:id="rId6"/>
    </p:embeddedFont>
    <p:embeddedFont>
      <p:font typeface="Montserrat Semi Bold" panose="020B0604020202020204" charset="0"/>
      <p:bold r:id="rId7"/>
    </p:embeddedFont>
    <p:embeddedFont>
      <p:font typeface="Open Sans" panose="020B0604020202020204" charset="0"/>
      <p:regular r:id="rId8"/>
      <p:bold r:id="rId9"/>
      <p:italic r:id="rId10"/>
      <p:boldItalic r:id="rId11"/>
    </p:embeddedFont>
  </p:embeddedFontLst>
  <p:custDataLst>
    <p:tags r:id="rId12"/>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A514"/>
    <a:srgbClr val="8CD23C"/>
    <a:srgbClr val="5F5F5F"/>
    <a:srgbClr val="333333"/>
    <a:srgbClr val="669900"/>
    <a:srgbClr val="F2FADC"/>
    <a:srgbClr val="E7F2CA"/>
    <a:srgbClr val="F8F8F8"/>
    <a:srgbClr val="D7E6D6"/>
    <a:srgbClr val="E0F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16" d="100"/>
          <a:sy n="16" d="100"/>
        </p:scale>
        <p:origin x="2011" y="288"/>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concentrativechartreuse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487E43-CF95-4231-9CDC-BD811E9A1C1A}"/>
              </a:ext>
            </a:extLst>
          </p:cNvPr>
          <p:cNvGrpSpPr/>
          <p:nvPr/>
        </p:nvGrpSpPr>
        <p:grpSpPr>
          <a:xfrm>
            <a:off x="0" y="0"/>
            <a:ext cx="43891200" cy="6697529"/>
            <a:chOff x="-27039" y="-59635"/>
            <a:chExt cx="43891200" cy="6697529"/>
          </a:xfrm>
        </p:grpSpPr>
        <p:sp>
          <p:nvSpPr>
            <p:cNvPr id="2050" name="Rectangle 6"/>
            <p:cNvSpPr>
              <a:spLocks noChangeArrowheads="1"/>
            </p:cNvSpPr>
            <p:nvPr/>
          </p:nvSpPr>
          <p:spPr bwMode="auto">
            <a:xfrm>
              <a:off x="-27039" y="-59635"/>
              <a:ext cx="43891200" cy="6697529"/>
            </a:xfrm>
            <a:prstGeom prst="rect">
              <a:avLst/>
            </a:prstGeom>
            <a:solidFill>
              <a:srgbClr val="73A514"/>
            </a:solid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grpSp>
          <p:nvGrpSpPr>
            <p:cNvPr id="11" name="Group 10">
              <a:extLst>
                <a:ext uri="{FF2B5EF4-FFF2-40B4-BE49-F238E27FC236}">
                  <a16:creationId xmlns:a16="http://schemas.microsoft.com/office/drawing/2014/main" id="{5630E25C-58A5-422F-B3B9-01B9232781D5}"/>
                </a:ext>
              </a:extLst>
            </p:cNvPr>
            <p:cNvGrpSpPr/>
            <p:nvPr/>
          </p:nvGrpSpPr>
          <p:grpSpPr>
            <a:xfrm>
              <a:off x="210834" y="138913"/>
              <a:ext cx="43653326" cy="6498981"/>
              <a:chOff x="210834" y="138913"/>
              <a:chExt cx="43653326" cy="6498981"/>
            </a:xfrm>
          </p:grpSpPr>
          <p:sp>
            <p:nvSpPr>
              <p:cNvPr id="2" name="Right Triangle 1">
                <a:extLst>
                  <a:ext uri="{FF2B5EF4-FFF2-40B4-BE49-F238E27FC236}">
                    <a16:creationId xmlns:a16="http://schemas.microsoft.com/office/drawing/2014/main" id="{E70C7A39-816B-4288-B546-D4CE1577F9B2}"/>
                  </a:ext>
                </a:extLst>
              </p:cNvPr>
              <p:cNvSpPr/>
              <p:nvPr/>
            </p:nvSpPr>
            <p:spPr bwMode="auto">
              <a:xfrm flipH="1">
                <a:off x="39655397" y="2680392"/>
                <a:ext cx="4208765" cy="3957502"/>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3" name="Diagonal Stripe 2">
                <a:extLst>
                  <a:ext uri="{FF2B5EF4-FFF2-40B4-BE49-F238E27FC236}">
                    <a16:creationId xmlns:a16="http://schemas.microsoft.com/office/drawing/2014/main" id="{F808037E-EE0A-40EC-9AC9-B900BAE6C9F3}"/>
                  </a:ext>
                </a:extLst>
              </p:cNvPr>
              <p:cNvSpPr/>
              <p:nvPr/>
            </p:nvSpPr>
            <p:spPr bwMode="auto">
              <a:xfrm>
                <a:off x="210835" y="138913"/>
                <a:ext cx="4208765" cy="4280687"/>
              </a:xfrm>
              <a:prstGeom prst="diagStripe">
                <a:avLst>
                  <a:gd name="adj" fmla="val 88069"/>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4" name="Right Triangle 3">
                <a:extLst>
                  <a:ext uri="{FF2B5EF4-FFF2-40B4-BE49-F238E27FC236}">
                    <a16:creationId xmlns:a16="http://schemas.microsoft.com/office/drawing/2014/main" id="{F06CD118-15CD-4213-9BF2-16058B33218D}"/>
                  </a:ext>
                </a:extLst>
              </p:cNvPr>
              <p:cNvSpPr/>
              <p:nvPr/>
            </p:nvSpPr>
            <p:spPr bwMode="auto">
              <a:xfrm rot="5400000">
                <a:off x="176981" y="172766"/>
                <a:ext cx="3276600" cy="3208894"/>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sp>
            <p:nvSpPr>
              <p:cNvPr id="380" name="Text Placeholder 5">
                <a:extLst>
                  <a:ext uri="{FF2B5EF4-FFF2-40B4-BE49-F238E27FC236}">
                    <a16:creationId xmlns:a16="http://schemas.microsoft.com/office/drawing/2014/main" id="{4369D350-A6E8-4013-9E68-41D409BBBE5D}"/>
                  </a:ext>
                </a:extLst>
              </p:cNvPr>
              <p:cNvSpPr txBox="1"/>
              <p:nvPr/>
            </p:nvSpPr>
            <p:spPr>
              <a:xfrm>
                <a:off x="3657600" y="914400"/>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chemeClr val="bg1"/>
                    </a:solidFill>
                    <a:latin typeface="Montserrat Extra Bold" panose="00000900000000000000" pitchFamily="50" charset="0"/>
                  </a:rPr>
                  <a:t>Activity Recipes for High Sleep Efficiency </a:t>
                </a:r>
              </a:p>
              <a:p>
                <a:pPr algn="ctr" defTabSz="3761086">
                  <a:spcBef>
                    <a:spcPct val="20000"/>
                  </a:spcBef>
                  <a:defRPr/>
                </a:pPr>
                <a:r>
                  <a:rPr lang="en-US" sz="8500" dirty="0">
                    <a:solidFill>
                      <a:schemeClr val="bg1"/>
                    </a:solidFill>
                    <a:latin typeface="Montserrat Extra Bold" panose="00000900000000000000" pitchFamily="50" charset="0"/>
                  </a:rPr>
                  <a:t>using Wearable Device Data</a:t>
                </a:r>
              </a:p>
            </p:txBody>
          </p:sp>
        </p:grpSp>
      </p:grpSp>
      <p:sp>
        <p:nvSpPr>
          <p:cNvPr id="381" name="Text Placeholder 5">
            <a:extLst>
              <a:ext uri="{FF2B5EF4-FFF2-40B4-BE49-F238E27FC236}">
                <a16:creationId xmlns:a16="http://schemas.microsoft.com/office/drawing/2014/main" id="{8BBE4D3D-2973-4E7D-BD53-6E31C96F6EA1}"/>
              </a:ext>
            </a:extLst>
          </p:cNvPr>
          <p:cNvSpPr txBox="1"/>
          <p:nvPr/>
        </p:nvSpPr>
        <p:spPr>
          <a:xfrm>
            <a:off x="3657600" y="4115931"/>
            <a:ext cx="36576000" cy="1895904"/>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bg1"/>
                </a:solidFill>
                <a:latin typeface="Domine" panose="02040503040403060204" pitchFamily="18" charset="0"/>
                <a:cs typeface="Arial" panose="020B0604020202020204" pitchFamily="34" charset="0"/>
              </a:rPr>
              <a:t>Saksham Goel | goelx029 | 5138568</a:t>
            </a:r>
          </a:p>
          <a:p>
            <a:pPr algn="ctr">
              <a:defRPr/>
            </a:pPr>
            <a:r>
              <a:rPr lang="en-US" sz="5600" dirty="0">
                <a:solidFill>
                  <a:schemeClr val="bg1"/>
                </a:solidFill>
                <a:latin typeface="Domine" panose="02040503040403060204" pitchFamily="18" charset="0"/>
                <a:cs typeface="Arial" panose="020B0604020202020204" pitchFamily="34" charset="0"/>
              </a:rPr>
              <a:t>Department of Computer Science, University of Minnesota Twin Cities</a:t>
            </a:r>
          </a:p>
        </p:txBody>
      </p:sp>
      <p:sp>
        <p:nvSpPr>
          <p:cNvPr id="20" name="TextBox 19">
            <a:extLst>
              <a:ext uri="{FF2B5EF4-FFF2-40B4-BE49-F238E27FC236}">
                <a16:creationId xmlns:a16="http://schemas.microsoft.com/office/drawing/2014/main" id="{A252E9EB-5ABA-416B-A4E2-94484AEB4470}"/>
              </a:ext>
            </a:extLst>
          </p:cNvPr>
          <p:cNvSpPr txBox="1"/>
          <p:nvPr/>
        </p:nvSpPr>
        <p:spPr>
          <a:xfrm>
            <a:off x="835742" y="17823938"/>
            <a:ext cx="9601200" cy="14403943"/>
          </a:xfrm>
          <a:prstGeom prst="rect">
            <a:avLst/>
          </a:prstGeom>
          <a:noFill/>
        </p:spPr>
        <p:txBody>
          <a:bodyPr wrap="square" rtlCol="0">
            <a:spAutoFit/>
          </a:bodyPr>
          <a:lstStyle>
            <a:defPPr>
              <a:defRPr kern="1200" smtId="4294967295"/>
            </a:defPPr>
          </a:lstStyle>
          <a:p>
            <a:r>
              <a:rPr lang="en-US" dirty="0"/>
              <a:t>Inadequate sleep negatively affects both mental and physical well-being, and exacerbates many non-communicable health problems such as diabetes, depression, cancer and obesity. Therefore a good night’s sleep is of paramount importance to each person for their overall well being. My project aims to extract high confidence, actionable knowledge of activity recipes for high sleep from low cost, ubiquitous, low fidelity data for health and wellness from the wearable devices like Fitbit. These activity recipes will further be supplied to a activity recommendation engine for user recommendations during their daily life.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has been research done on recommending activities based on recipes learned from clustering over activity patterns of the user data. However this project aims to use data about a person’s current health being i.e. heart rate data to cluster biologically similar people into clusters and then learn their activity patterns to recommend activities. In this project I have applied K-Means clustering over intraday time series data in two steps to find the clusters and learn the best activity recipes for high sleep efficiency.</a:t>
            </a:r>
            <a:endParaRPr lang="en-US" dirty="0">
              <a:latin typeface="Domine" panose="02040503040403060204" pitchFamily="18"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E441297-FF79-4C77-BAC7-EA1FEB90C6FB}"/>
                  </a:ext>
                </a:extLst>
              </p:cNvPr>
              <p:cNvSpPr txBox="1"/>
              <p:nvPr/>
            </p:nvSpPr>
            <p:spPr>
              <a:xfrm>
                <a:off x="11604330" y="8458200"/>
                <a:ext cx="9601200" cy="23545548"/>
              </a:xfrm>
              <a:prstGeom prst="rect">
                <a:avLst/>
              </a:prstGeom>
              <a:noFill/>
            </p:spPr>
            <p:txBody>
              <a:bodyPr wrap="square" rtlCol="0">
                <a:spAutoFit/>
              </a:bodyPr>
              <a:lstStyle>
                <a:defPPr>
                  <a:defRPr kern="1200" smtId="4294967295"/>
                </a:defPPr>
              </a:lstStyle>
              <a:p>
                <a:r>
                  <a:rPr lang="en-US" sz="2400" dirty="0">
                    <a:latin typeface="Domine" panose="02040503040403060204" pitchFamily="18" charset="0"/>
                    <a:ea typeface="Open Sans" panose="020B0606030504020204" pitchFamily="34" charset="0"/>
                    <a:cs typeface="Open Sans" panose="020B0606030504020204" pitchFamily="34" charset="0"/>
                  </a:rPr>
                  <a:t>For this project I collected data from Fitbit API for 4 people over a time period of 4 months. The data consisted of intraday time series data of sleep, steps, calories, and heart rate. After collecting the data we preprocessed the data by removing nan values using means found in hourly segments corresponding for each user individually. After that the time series data was smoothed using a seasonal decomposition using moving averages. For some experiments I also converted the time series into a frequency domain using the Fast Fourier Transform to get the principal frequencies.</a:t>
                </a:r>
                <a:br>
                  <a:rPr lang="en-US" sz="2400" dirty="0">
                    <a:latin typeface="Domine" panose="02040503040403060204" pitchFamily="18" charset="0"/>
                    <a:ea typeface="Open Sans" panose="020B0606030504020204" pitchFamily="34" charset="0"/>
                    <a:cs typeface="Open Sans" panose="020B0606030504020204" pitchFamily="34" charset="0"/>
                  </a:rPr>
                </a:br>
                <a:br>
                  <a:rPr lang="en-US" sz="2400" dirty="0">
                    <a:latin typeface="Domine" panose="02040503040403060204" pitchFamily="18" charset="0"/>
                    <a:ea typeface="Open Sans" panose="020B0606030504020204" pitchFamily="34" charset="0"/>
                    <a:cs typeface="Open Sans" panose="020B0606030504020204" pitchFamily="34" charset="0"/>
                  </a:rPr>
                </a:br>
                <a:r>
                  <a:rPr lang="en-US" sz="2400" dirty="0">
                    <a:latin typeface="Domine" panose="02040503040403060204" pitchFamily="18" charset="0"/>
                    <a:ea typeface="Open Sans" panose="020B0606030504020204" pitchFamily="34" charset="0"/>
                    <a:cs typeface="Open Sans" panose="020B0606030504020204" pitchFamily="34" charset="0"/>
                  </a:rPr>
                  <a:t>After applying data preprocessing I clustered the time series using the K-Means clustering algorithm with different distance metrics which are as follows:</a:t>
                </a:r>
              </a:p>
              <a:p>
                <a:endParaRPr lang="en-US" sz="2400" dirty="0">
                  <a:latin typeface="Domine" panose="02040503040403060204" pitchFamily="18" charset="0"/>
                  <a:ea typeface="Open Sans" panose="020B0606030504020204" pitchFamily="34" charset="0"/>
                  <a:cs typeface="Open Sans" panose="020B0606030504020204" pitchFamily="34" charset="0"/>
                </a:endParaRPr>
              </a:p>
              <a:p>
                <a:pPr marL="800100" lvl="1" indent="-342900">
                  <a:buFont typeface="Arial" panose="020B0604020202020204" pitchFamily="34" charset="0"/>
                  <a:buChar char="•"/>
                </a:pPr>
                <a:r>
                  <a:rPr lang="en-US" sz="2400" dirty="0">
                    <a:latin typeface="Domine" panose="02040503040403060204" pitchFamily="18" charset="0"/>
                    <a:ea typeface="Open Sans" panose="020B0606030504020204" pitchFamily="34" charset="0"/>
                    <a:cs typeface="Open Sans" panose="020B0606030504020204" pitchFamily="34" charset="0"/>
                  </a:rPr>
                  <a:t>L-1 Norm </a:t>
                </a:r>
                <a14:m>
                  <m:oMath xmlns:m="http://schemas.openxmlformats.org/officeDocument/2006/math">
                    <m:r>
                      <a:rPr lang="en-US" sz="2400">
                        <a:latin typeface="Cambria Math" panose="02040503050406030204" pitchFamily="18" charset="0"/>
                        <a:ea typeface="Open Sans" panose="020B0606030504020204" pitchFamily="34" charset="0"/>
                        <a:cs typeface="Open Sans" panose="020B0606030504020204" pitchFamily="34" charset="0"/>
                      </a:rPr>
                      <m:t>=</m:t>
                    </m:r>
                    <m:nary>
                      <m:naryPr>
                        <m:chr m:val="∑"/>
                        <m:limLoc m:val="subSup"/>
                        <m:supHide m:val="on"/>
                        <m:ctrlPr>
                          <a:rPr lang="en-US" sz="240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400" b="0" i="1" smtClean="0">
                            <a:latin typeface="Cambria Math" panose="02040503050406030204" pitchFamily="18" charset="0"/>
                            <a:ea typeface="Open Sans" panose="020B0606030504020204" pitchFamily="34" charset="0"/>
                            <a:cs typeface="Open Sans" panose="020B0606030504020204" pitchFamily="34" charset="0"/>
                          </a:rPr>
                          <m:t>𝑖</m:t>
                        </m:r>
                      </m:sub>
                      <m:sup/>
                      <m:e>
                        <m:r>
                          <a:rPr lang="en-US" sz="2400" i="1">
                            <a:latin typeface="Cambria Math" panose="02040503050406030204" pitchFamily="18" charset="0"/>
                            <a:ea typeface="Open Sans" panose="020B0606030504020204" pitchFamily="34" charset="0"/>
                            <a:cs typeface="Open Sans" panose="020B0606030504020204" pitchFamily="34" charset="0"/>
                          </a:rPr>
                          <m:t>|</m:t>
                        </m:r>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𝑥</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r>
                          <a:rPr lang="en-US" sz="2400" i="1">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𝑦</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r>
                          <a:rPr lang="en-US" sz="2400" i="1">
                            <a:latin typeface="Cambria Math" panose="02040503050406030204" pitchFamily="18" charset="0"/>
                            <a:ea typeface="Open Sans" panose="020B0606030504020204" pitchFamily="34" charset="0"/>
                            <a:cs typeface="Open Sans" panose="020B0606030504020204" pitchFamily="34" charset="0"/>
                          </a:rPr>
                          <m:t>|</m:t>
                        </m:r>
                      </m:e>
                    </m:nary>
                  </m:oMath>
                </a14:m>
                <a:endParaRPr lang="en-US" sz="2400" dirty="0">
                  <a:latin typeface="Domine" panose="02040503040403060204" pitchFamily="18" charset="0"/>
                  <a:ea typeface="Open Sans" panose="020B0606030504020204" pitchFamily="34" charset="0"/>
                  <a:cs typeface="Open Sans" panose="020B0606030504020204" pitchFamily="34" charset="0"/>
                </a:endParaRPr>
              </a:p>
              <a:p>
                <a:pPr marL="800100" lvl="1" indent="-342900">
                  <a:buFont typeface="Arial" panose="020B0604020202020204" pitchFamily="34" charset="0"/>
                  <a:buChar char="•"/>
                </a:pPr>
                <a:r>
                  <a:rPr lang="en-US" sz="2400" dirty="0">
                    <a:latin typeface="Domine" panose="02040503040403060204" pitchFamily="18" charset="0"/>
                    <a:ea typeface="Open Sans" panose="020B0606030504020204" pitchFamily="34" charset="0"/>
                    <a:cs typeface="Open Sans" panose="020B0606030504020204" pitchFamily="34" charset="0"/>
                  </a:rPr>
                  <a:t>L-2 Norm</a:t>
                </a:r>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a:latin typeface="Cambria Math" panose="02040503050406030204" pitchFamily="18" charset="0"/>
                        <a:ea typeface="Open Sans" panose="020B0606030504020204" pitchFamily="34" charset="0"/>
                        <a:cs typeface="Open Sans" panose="020B0606030504020204" pitchFamily="34" charset="0"/>
                      </a:rPr>
                      <m:t>=</m:t>
                    </m:r>
                    <m:rad>
                      <m:radPr>
                        <m:degHide m:val="on"/>
                        <m:ctrlPr>
                          <a:rPr lang="en-US" sz="2400" i="1" smtClean="0">
                            <a:latin typeface="Cambria Math" panose="02040503050406030204" pitchFamily="18" charset="0"/>
                            <a:ea typeface="Open Sans" panose="020B0606030504020204" pitchFamily="34" charset="0"/>
                            <a:cs typeface="Open Sans" panose="020B0606030504020204" pitchFamily="34" charset="0"/>
                          </a:rPr>
                        </m:ctrlPr>
                      </m:radPr>
                      <m:deg/>
                      <m:e>
                        <m:nary>
                          <m:naryPr>
                            <m:chr m:val="∑"/>
                            <m:limLoc m:val="subSup"/>
                            <m:supHide m:val="on"/>
                            <m:ctrlPr>
                              <a:rPr lang="en-US" sz="2400" i="1">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400" i="1">
                                <a:latin typeface="Cambria Math" panose="02040503050406030204" pitchFamily="18" charset="0"/>
                                <a:ea typeface="Open Sans" panose="020B0606030504020204" pitchFamily="34" charset="0"/>
                                <a:cs typeface="Open Sans" panose="020B0606030504020204" pitchFamily="34" charset="0"/>
                              </a:rPr>
                              <m:t>𝑖</m:t>
                            </m:r>
                          </m:sub>
                          <m:sup/>
                          <m:e>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m:t>
                                </m:r>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𝑥</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r>
                                  <a:rPr lang="en-US" sz="2400" i="1">
                                    <a:latin typeface="Cambria Math" panose="02040503050406030204" pitchFamily="18" charset="0"/>
                                    <a:ea typeface="Open Sans" panose="020B0606030504020204" pitchFamily="34" charset="0"/>
                                    <a:cs typeface="Open Sans" panose="020B0606030504020204" pitchFamily="34" charset="0"/>
                                  </a:rPr>
                                  <m:t> −</m:t>
                                </m:r>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𝑦</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r>
                                  <a:rPr lang="en-US" sz="2400" i="1">
                                    <a:latin typeface="Cambria Math" panose="02040503050406030204" pitchFamily="18" charset="0"/>
                                    <a:ea typeface="Open Sans" panose="020B0606030504020204" pitchFamily="34" charset="0"/>
                                    <a:cs typeface="Open Sans" panose="020B0606030504020204" pitchFamily="34" charset="0"/>
                                  </a:rPr>
                                  <m:t>|</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nary>
                      </m:e>
                    </m:rad>
                  </m:oMath>
                </a14:m>
                <a:endParaRPr lang="en-US" sz="2400" dirty="0">
                  <a:latin typeface="Domine" panose="02040503040403060204" pitchFamily="18" charset="0"/>
                  <a:ea typeface="Open Sans" panose="020B0606030504020204" pitchFamily="34" charset="0"/>
                  <a:cs typeface="Open Sans" panose="020B0606030504020204" pitchFamily="34" charset="0"/>
                </a:endParaRPr>
              </a:p>
              <a:p>
                <a:pPr marL="800100" lvl="1" indent="-342900">
                  <a:buFont typeface="Arial" panose="020B0604020202020204" pitchFamily="34" charset="0"/>
                  <a:buChar char="•"/>
                </a:pPr>
                <a:r>
                  <a:rPr lang="en-US" sz="2400" dirty="0">
                    <a:latin typeface="Domine" panose="02040503040403060204" pitchFamily="18" charset="0"/>
                    <a:ea typeface="Open Sans" panose="020B0606030504020204" pitchFamily="34" charset="0"/>
                    <a:cs typeface="Open Sans" panose="020B0606030504020204" pitchFamily="34" charset="0"/>
                  </a:rPr>
                  <a:t>Dynamic Time Wrapping</a:t>
                </a:r>
              </a:p>
              <a:p>
                <a:pPr marL="800100" lvl="1" indent="-342900">
                  <a:buFont typeface="Arial" panose="020B0604020202020204" pitchFamily="34" charset="0"/>
                  <a:buChar char="•"/>
                </a:pPr>
                <a:r>
                  <a:rPr lang="en-US" sz="2400" dirty="0">
                    <a:latin typeface="Domine" panose="02040503040403060204" pitchFamily="18" charset="0"/>
                    <a:ea typeface="Open Sans" panose="020B0606030504020204" pitchFamily="34" charset="0"/>
                    <a:cs typeface="Open Sans" panose="020B0606030504020204" pitchFamily="34" charset="0"/>
                  </a:rPr>
                  <a:t>Correlation</a:t>
                </a:r>
                <a:r>
                  <a:rPr lang="en-US" dirty="0"/>
                  <a:t> </a:t>
                </a:r>
                <a14:m>
                  <m:oMath xmlns:m="http://schemas.openxmlformats.org/officeDocument/2006/math">
                    <m:r>
                      <a:rPr lang="en-US" i="1"/>
                      <m:t>=</m:t>
                    </m:r>
                    <m:f>
                      <m:fPr>
                        <m:ctrlPr>
                          <a:rPr lang="en-US" i="1"/>
                        </m:ctrlPr>
                      </m:fPr>
                      <m:num>
                        <m:nary>
                          <m:naryPr>
                            <m:chr m:val="∑"/>
                            <m:subHide m:val="on"/>
                            <m:supHide m:val="on"/>
                            <m:ctrlPr>
                              <a:rPr lang="en-US" i="1"/>
                            </m:ctrlPr>
                          </m:naryPr>
                          <m:sub/>
                          <m:sup/>
                          <m:e>
                            <m:r>
                              <a:rPr lang="en-US" i="1"/>
                              <m:t>𝑋𝑌</m:t>
                            </m:r>
                            <m:r>
                              <a:rPr lang="en-US" i="1"/>
                              <m:t>−</m:t>
                            </m:r>
                            <m:r>
                              <a:rPr lang="en-US" i="1"/>
                              <m:t>𝑛</m:t>
                            </m:r>
                            <m:acc>
                              <m:accPr>
                                <m:chr m:val="̄"/>
                                <m:ctrlPr>
                                  <a:rPr lang="en-US" i="1"/>
                                </m:ctrlPr>
                              </m:accPr>
                              <m:e>
                                <m:r>
                                  <a:rPr lang="en-US" i="1"/>
                                  <m:t>𝑋</m:t>
                                </m:r>
                              </m:e>
                            </m:acc>
                            <m:acc>
                              <m:accPr>
                                <m:chr m:val="̄"/>
                                <m:ctrlPr>
                                  <a:rPr lang="en-US" i="1"/>
                                </m:ctrlPr>
                              </m:accPr>
                              <m:e>
                                <m:r>
                                  <a:rPr lang="en-US" i="1"/>
                                  <m:t>𝑌</m:t>
                                </m:r>
                              </m:e>
                            </m:acc>
                          </m:e>
                        </m:nary>
                      </m:num>
                      <m:den>
                        <m:rad>
                          <m:radPr>
                            <m:degHide m:val="on"/>
                            <m:ctrlPr>
                              <a:rPr lang="en-US" i="1"/>
                            </m:ctrlPr>
                          </m:radPr>
                          <m:deg/>
                          <m:e>
                            <m:nary>
                              <m:naryPr>
                                <m:chr m:val="∑"/>
                                <m:subHide m:val="on"/>
                                <m:supHide m:val="on"/>
                                <m:ctrlPr>
                                  <a:rPr lang="en-US" i="1"/>
                                </m:ctrlPr>
                              </m:naryPr>
                              <m:sub/>
                              <m:sup/>
                              <m:e>
                                <m:sSup>
                                  <m:sSupPr>
                                    <m:ctrlPr>
                                      <a:rPr lang="en-US" i="1"/>
                                    </m:ctrlPr>
                                  </m:sSupPr>
                                  <m:e>
                                    <m:r>
                                      <a:rPr lang="en-US" i="1"/>
                                      <m:t>𝑋</m:t>
                                    </m:r>
                                  </m:e>
                                  <m:sup>
                                    <m:r>
                                      <a:rPr lang="en-US" i="1"/>
                                      <m:t>2</m:t>
                                    </m:r>
                                  </m:sup>
                                </m:sSup>
                                <m:r>
                                  <a:rPr lang="en-US" i="1"/>
                                  <m:t>−</m:t>
                                </m:r>
                                <m:r>
                                  <a:rPr lang="en-US" i="1"/>
                                  <m:t>𝑛</m:t>
                                </m:r>
                                <m:sSup>
                                  <m:sSupPr>
                                    <m:ctrlPr>
                                      <a:rPr lang="en-US" i="1"/>
                                    </m:ctrlPr>
                                  </m:sSupPr>
                                  <m:e>
                                    <m:acc>
                                      <m:accPr>
                                        <m:chr m:val="̄"/>
                                        <m:ctrlPr>
                                          <a:rPr lang="en-US" i="1"/>
                                        </m:ctrlPr>
                                      </m:accPr>
                                      <m:e>
                                        <m:r>
                                          <a:rPr lang="en-US" i="1"/>
                                          <m:t>𝑋</m:t>
                                        </m:r>
                                      </m:e>
                                    </m:acc>
                                  </m:e>
                                  <m:sup>
                                    <m:r>
                                      <a:rPr lang="en-US" i="1"/>
                                      <m:t>2</m:t>
                                    </m:r>
                                  </m:sup>
                                </m:sSup>
                              </m:e>
                            </m:nary>
                          </m:e>
                        </m:rad>
                        <m:rad>
                          <m:radPr>
                            <m:degHide m:val="on"/>
                            <m:ctrlPr>
                              <a:rPr lang="en-US" i="1"/>
                            </m:ctrlPr>
                          </m:radPr>
                          <m:deg/>
                          <m:e>
                            <m:nary>
                              <m:naryPr>
                                <m:chr m:val="∑"/>
                                <m:subHide m:val="on"/>
                                <m:supHide m:val="on"/>
                                <m:ctrlPr>
                                  <a:rPr lang="en-US" i="1"/>
                                </m:ctrlPr>
                              </m:naryPr>
                              <m:sub/>
                              <m:sup/>
                              <m:e>
                                <m:sSup>
                                  <m:sSupPr>
                                    <m:ctrlPr>
                                      <a:rPr lang="en-US" i="1"/>
                                    </m:ctrlPr>
                                  </m:sSupPr>
                                  <m:e>
                                    <m:r>
                                      <a:rPr lang="en-US" i="1"/>
                                      <m:t>𝑌</m:t>
                                    </m:r>
                                  </m:e>
                                  <m:sup>
                                    <m:r>
                                      <a:rPr lang="en-US" i="1"/>
                                      <m:t>2</m:t>
                                    </m:r>
                                  </m:sup>
                                </m:sSup>
                                <m:r>
                                  <a:rPr lang="en-US" i="1"/>
                                  <m:t>−</m:t>
                                </m:r>
                                <m:r>
                                  <a:rPr lang="en-US" i="1"/>
                                  <m:t>𝑛</m:t>
                                </m:r>
                                <m:sSup>
                                  <m:sSupPr>
                                    <m:ctrlPr>
                                      <a:rPr lang="en-US" i="1"/>
                                    </m:ctrlPr>
                                  </m:sSupPr>
                                  <m:e>
                                    <m:acc>
                                      <m:accPr>
                                        <m:chr m:val="̄"/>
                                        <m:ctrlPr>
                                          <a:rPr lang="en-US" i="1"/>
                                        </m:ctrlPr>
                                      </m:accPr>
                                      <m:e>
                                        <m:r>
                                          <a:rPr lang="en-US" i="1"/>
                                          <m:t>𝑌</m:t>
                                        </m:r>
                                      </m:e>
                                    </m:acc>
                                  </m:e>
                                  <m:sup>
                                    <m:r>
                                      <a:rPr lang="en-US" i="1"/>
                                      <m:t>2</m:t>
                                    </m:r>
                                  </m:sup>
                                </m:sSup>
                              </m:e>
                            </m:nary>
                          </m:e>
                        </m:rad>
                      </m:den>
                    </m:f>
                    <m:r>
                      <a:rPr lang="en-US" i="1"/>
                      <m:t> </m:t>
                    </m:r>
                  </m:oMath>
                </a14:m>
                <a:endParaRPr lang="en-US" sz="2400" dirty="0">
                  <a:latin typeface="Domine" panose="02040503040403060204" pitchFamily="18" charset="0"/>
                  <a:ea typeface="Open Sans" panose="020B0606030504020204" pitchFamily="34" charset="0"/>
                  <a:cs typeface="Open Sans" panose="020B0606030504020204" pitchFamily="34" charset="0"/>
                </a:endParaRPr>
              </a:p>
              <a:p>
                <a:pPr marL="800100" lvl="1" indent="-342900">
                  <a:buFont typeface="Arial" panose="020B0604020202020204" pitchFamily="34" charset="0"/>
                  <a:buChar char="•"/>
                </a:pPr>
                <a:r>
                  <a:rPr lang="en-US" sz="2400" dirty="0" err="1">
                    <a:latin typeface="Domine" panose="02040503040403060204" pitchFamily="18" charset="0"/>
                    <a:ea typeface="Open Sans" panose="020B0606030504020204" pitchFamily="34" charset="0"/>
                    <a:cs typeface="Open Sans" panose="020B0606030504020204" pitchFamily="34" charset="0"/>
                  </a:rPr>
                  <a:t>Kullback</a:t>
                </a:r>
                <a:r>
                  <a:rPr lang="en-US" sz="2400" dirty="0">
                    <a:latin typeface="Domine" panose="02040503040403060204" pitchFamily="18" charset="0"/>
                    <a:ea typeface="Open Sans" panose="020B0606030504020204" pitchFamily="34" charset="0"/>
                    <a:cs typeface="Open Sans" panose="020B0606030504020204" pitchFamily="34" charset="0"/>
                  </a:rPr>
                  <a:t> </a:t>
                </a:r>
                <a:r>
                  <a:rPr lang="en-US" sz="2400" dirty="0" err="1">
                    <a:latin typeface="Domine" panose="02040503040403060204" pitchFamily="18" charset="0"/>
                    <a:ea typeface="Open Sans" panose="020B0606030504020204" pitchFamily="34" charset="0"/>
                    <a:cs typeface="Open Sans" panose="020B0606030504020204" pitchFamily="34" charset="0"/>
                  </a:rPr>
                  <a:t>Leibler</a:t>
                </a:r>
                <a:r>
                  <a:rPr lang="en-US" sz="2400" dirty="0">
                    <a:latin typeface="Domine" panose="02040503040403060204" pitchFamily="18" charset="0"/>
                    <a:ea typeface="Open Sans" panose="020B0606030504020204" pitchFamily="34" charset="0"/>
                    <a:cs typeface="Open Sans" panose="020B0606030504020204" pitchFamily="34" charset="0"/>
                  </a:rPr>
                  <a:t> Divergence </a:t>
                </a:r>
                <a14:m>
                  <m:oMath xmlns:m="http://schemas.openxmlformats.org/officeDocument/2006/math">
                    <m:r>
                      <a:rPr lang="en-US" sz="2400">
                        <a:latin typeface="Cambria Math" panose="02040503050406030204" pitchFamily="18" charset="0"/>
                        <a:ea typeface="Open Sans" panose="020B0606030504020204" pitchFamily="34" charset="0"/>
                        <a:cs typeface="Open Sans" panose="020B0606030504020204" pitchFamily="34" charset="0"/>
                      </a:rPr>
                      <m:t>=</m:t>
                    </m:r>
                    <m:nary>
                      <m:naryPr>
                        <m:chr m:val="∑"/>
                        <m:limLoc m:val="subSup"/>
                        <m:supHide m:val="on"/>
                        <m:ctrlPr>
                          <a:rPr lang="en-US" sz="2400" i="1">
                            <a:latin typeface="Cambria Math" panose="02040503050406030204" pitchFamily="18" charset="0"/>
                            <a:ea typeface="Open Sans" panose="020B0606030504020204" pitchFamily="34" charset="0"/>
                            <a:cs typeface="Open Sans" panose="020B0606030504020204" pitchFamily="34" charset="0"/>
                          </a:rPr>
                        </m:ctrlPr>
                      </m:naryPr>
                      <m:sub>
                        <m:r>
                          <m:rPr>
                            <m:brk m:alnAt="9"/>
                          </m:rPr>
                          <a:rPr lang="en-US" sz="2400" i="1">
                            <a:latin typeface="Cambria Math" panose="02040503050406030204" pitchFamily="18" charset="0"/>
                            <a:ea typeface="Open Sans" panose="020B0606030504020204" pitchFamily="34" charset="0"/>
                            <a:cs typeface="Open Sans" panose="020B0606030504020204" pitchFamily="34" charset="0"/>
                          </a:rPr>
                          <m:t>𝑖</m:t>
                        </m:r>
                      </m:sub>
                      <m:sup/>
                      <m:e>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𝑥</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log</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𝑥</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num>
                          <m:den>
                            <m:sSub>
                              <m:sSubPr>
                                <m:ctrlPr>
                                  <a:rPr lang="en-US" sz="2400" i="1">
                                    <a:latin typeface="Cambria Math" panose="02040503050406030204" pitchFamily="18" charset="0"/>
                                    <a:ea typeface="Open Sans" panose="020B0606030504020204" pitchFamily="34" charset="0"/>
                                    <a:cs typeface="Open Sans" panose="020B0606030504020204" pitchFamily="34" charset="0"/>
                                  </a:rPr>
                                </m:ctrlPr>
                              </m:sSubPr>
                              <m:e>
                                <m:r>
                                  <a:rPr lang="en-US" sz="2400" i="1">
                                    <a:latin typeface="Cambria Math" panose="02040503050406030204" pitchFamily="18" charset="0"/>
                                    <a:ea typeface="Open Sans" panose="020B0606030504020204" pitchFamily="34" charset="0"/>
                                    <a:cs typeface="Open Sans" panose="020B0606030504020204" pitchFamily="34" charset="0"/>
                                  </a:rPr>
                                  <m:t>𝑦</m:t>
                                </m:r>
                              </m:e>
                              <m:sub>
                                <m:r>
                                  <a:rPr lang="en-US" sz="2400" i="1">
                                    <a:latin typeface="Cambria Math" panose="02040503050406030204" pitchFamily="18" charset="0"/>
                                    <a:ea typeface="Open Sans" panose="020B0606030504020204" pitchFamily="34" charset="0"/>
                                    <a:cs typeface="Open Sans" panose="020B0606030504020204" pitchFamily="34" charset="0"/>
                                  </a:rPr>
                                  <m:t>𝑖</m:t>
                                </m:r>
                              </m:sub>
                            </m:sSub>
                          </m:den>
                        </m:f>
                        <m:r>
                          <a:rPr lang="en-US" sz="2400" b="0" i="1" smtClean="0">
                            <a:latin typeface="Cambria Math" panose="02040503050406030204" pitchFamily="18" charset="0"/>
                            <a:ea typeface="Open Sans" panose="020B0606030504020204" pitchFamily="34" charset="0"/>
                            <a:cs typeface="Open Sans" panose="020B0606030504020204" pitchFamily="34" charset="0"/>
                          </a:rPr>
                          <m:t>)</m:t>
                        </m:r>
                      </m:e>
                    </m:nary>
                  </m:oMath>
                </a14:m>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r>
                  <a:rPr lang="en-US" sz="2400" dirty="0">
                    <a:latin typeface="Domine" panose="02040503040403060204" pitchFamily="18" charset="0"/>
                    <a:ea typeface="Open Sans" panose="020B0606030504020204" pitchFamily="34" charset="0"/>
                    <a:cs typeface="Open Sans" panose="020B0606030504020204" pitchFamily="34" charset="0"/>
                  </a:rPr>
                  <a:t>To find the optimal number of clusters I used purity of the clusters. Purity is defined as the weighted sum of the Gini Index of all the clusters and favored the model with lowest overall Gini index.</a:t>
                </a:r>
              </a:p>
              <a:p>
                <a:endParaRPr lang="en-US" sz="2400" dirty="0">
                  <a:latin typeface="Domine" panose="02040503040403060204" pitchFamily="18" charset="0"/>
                  <a:ea typeface="Open Sans" panose="020B0606030504020204" pitchFamily="34" charset="0"/>
                  <a:cs typeface="Open Sans" panose="020B0606030504020204" pitchFamily="34"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𝐺𝑖𝑛𝑖</m:t>
                      </m:r>
                      <m:r>
                        <a:rPr lang="en-US" sz="2400" b="0" i="1" smtClean="0">
                          <a:latin typeface="Cambria Math" panose="02040503050406030204" pitchFamily="18" charset="0"/>
                          <a:ea typeface="Open Sans" panose="020B0606030504020204" pitchFamily="34" charset="0"/>
                          <a:cs typeface="Open Sans" panose="020B0606030504020204" pitchFamily="34" charset="0"/>
                        </a:rPr>
                        <m:t>=1 − </m:t>
                      </m:r>
                      <m:nary>
                        <m:naryPr>
                          <m:chr m:val="∑"/>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US" sz="2400" b="0" i="1" smtClean="0">
                              <a:latin typeface="Cambria Math" panose="02040503050406030204" pitchFamily="18" charset="0"/>
                              <a:ea typeface="Open Sans" panose="020B0606030504020204" pitchFamily="34" charset="0"/>
                              <a:cs typeface="Open Sans" panose="020B0606030504020204" pitchFamily="34" charset="0"/>
                            </a:rPr>
                            <m:t>𝑖</m:t>
                          </m:r>
                          <m:r>
                            <a:rPr lang="en-US" sz="2400" b="0" i="1" smtClean="0">
                              <a:latin typeface="Cambria Math" panose="02040503050406030204" pitchFamily="18" charset="0"/>
                              <a:ea typeface="Open Sans" panose="020B0606030504020204" pitchFamily="34" charset="0"/>
                              <a:cs typeface="Open Sans" panose="020B0606030504020204" pitchFamily="34" charset="0"/>
                            </a:rPr>
                            <m:t>=1</m:t>
                          </m:r>
                        </m:sub>
                        <m:sup>
                          <m:r>
                            <a:rPr lang="en-US" sz="2400" b="0" i="1" smtClean="0">
                              <a:latin typeface="Cambria Math" panose="02040503050406030204" pitchFamily="18" charset="0"/>
                              <a:ea typeface="Open Sans" panose="020B0606030504020204" pitchFamily="34" charset="0"/>
                              <a:cs typeface="Open Sans" panose="020B0606030504020204" pitchFamily="34" charset="0"/>
                            </a:rPr>
                            <m:t>𝑛</m:t>
                          </m:r>
                        </m:sup>
                        <m:e>
                          <m:r>
                            <a:rPr lang="en-US" sz="2400" b="0" i="1" smtClean="0">
                              <a:latin typeface="Cambria Math" panose="02040503050406030204" pitchFamily="18" charset="0"/>
                              <a:ea typeface="Open Sans" panose="020B0606030504020204" pitchFamily="34" charset="0"/>
                              <a:cs typeface="Open Sans" panose="020B0606030504020204" pitchFamily="34" charset="0"/>
                            </a:rPr>
                            <m:t>𝑃</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b>
                                    <m:sSub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b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b>
                                      <m:r>
                                        <a:rPr lang="en-US" sz="2400" b="0" i="1" smtClean="0">
                                          <a:latin typeface="Cambria Math" panose="02040503050406030204" pitchFamily="18" charset="0"/>
                                          <a:ea typeface="Open Sans" panose="020B0606030504020204" pitchFamily="34" charset="0"/>
                                          <a:cs typeface="Open Sans" panose="020B0606030504020204" pitchFamily="34" charset="0"/>
                                        </a:rPr>
                                        <m:t>𝑖</m:t>
                                      </m:r>
                                    </m:sub>
                                  </m:sSub>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nary>
                      <m:r>
                        <a:rPr lang="en-US" sz="2400" b="0" i="1" smtClean="0">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r>
                  <a:rPr lang="en-US" sz="2400" dirty="0">
                    <a:latin typeface="Domine" panose="02040503040403060204" pitchFamily="18" charset="0"/>
                    <a:ea typeface="Open Sans" panose="020B0606030504020204" pitchFamily="34" charset="0"/>
                    <a:cs typeface="Open Sans" panose="020B0606030504020204" pitchFamily="34" charset="0"/>
                  </a:rPr>
                  <a:t>After the initial clustering step, I apply K-Means clustering again on each of the clusters individually. This clustering step is applied over the activity level summaries of the day. Activity level summaries are defined as amount of time a person performs certain activity level from the time they wake up to current time. I use the similar distance metric in order to find sub-clusters that can separate days which lead to good sleep from days that lead to poor sleep.</a:t>
                </a: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r>
                  <a:rPr lang="en-US" sz="2400" dirty="0">
                    <a:latin typeface="Domine" panose="02040503040403060204" pitchFamily="18" charset="0"/>
                    <a:ea typeface="Open Sans" panose="020B0606030504020204" pitchFamily="34" charset="0"/>
                    <a:cs typeface="Open Sans" panose="020B0606030504020204" pitchFamily="34" charset="0"/>
                  </a:rPr>
                  <a:t>For this project good sleep is defined as sleep in which the sleep </a:t>
                </a:r>
              </a:p>
              <a:p>
                <a:r>
                  <a:rPr lang="en-US" sz="2400" dirty="0">
                    <a:latin typeface="Domine" panose="02040503040403060204" pitchFamily="18" charset="0"/>
                    <a:ea typeface="Open Sans" panose="020B0606030504020204" pitchFamily="34" charset="0"/>
                    <a:cs typeface="Open Sans" panose="020B0606030504020204" pitchFamily="34" charset="0"/>
                  </a:rPr>
                  <a:t>ratio (ratio of total time asleep to total time in bed) was greater than 0.90. </a:t>
                </a:r>
              </a:p>
              <a:p>
                <a:endParaRPr lang="en-US" sz="2400" dirty="0">
                  <a:latin typeface="Domine" panose="02040503040403060204" pitchFamily="18" charset="0"/>
                  <a:ea typeface="Open Sans" panose="020B0606030504020204" pitchFamily="34" charset="0"/>
                  <a:cs typeface="Open Sans" panose="020B0606030504020204" pitchFamily="34" charset="0"/>
                </a:endParaRPr>
              </a:p>
              <a:p>
                <a:br>
                  <a:rPr lang="en-US" sz="2400" dirty="0">
                    <a:latin typeface="Domine" panose="02040503040403060204" pitchFamily="18" charset="0"/>
                    <a:ea typeface="Open Sans" panose="020B0606030504020204" pitchFamily="34" charset="0"/>
                    <a:cs typeface="Open Sans" panose="020B0606030504020204" pitchFamily="34"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𝑆𝑙𝑒𝑒𝑝</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𝑅𝑎𝑡𝑖𝑜</m:t>
                      </m:r>
                      <m:r>
                        <a:rPr lang="en-US" sz="240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𝑇𝑜𝑡𝑎𝑙</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𝐴𝑠𝑙𝑒𝑒𝑝</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𝑇𝑜𝑡𝑎𝑙</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𝑖𝑛</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𝐵𝑒𝑑</m:t>
                          </m:r>
                        </m:den>
                      </m:f>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1 − </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𝐴𝑤𝑎𝑘𝑒</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𝑖𝑛</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𝐵𝑒𝑑</m:t>
                          </m:r>
                        </m:num>
                        <m:den>
                          <m:r>
                            <a:rPr lang="en-US" sz="2400" i="1">
                              <a:latin typeface="Cambria Math" panose="02040503050406030204" pitchFamily="18" charset="0"/>
                              <a:ea typeface="Open Sans" panose="020B0606030504020204" pitchFamily="34" charset="0"/>
                              <a:cs typeface="Open Sans" panose="020B0606030504020204" pitchFamily="34" charset="0"/>
                            </a:rPr>
                            <m:t>𝑇𝑜𝑡𝑎𝑙</m:t>
                          </m:r>
                          <m:r>
                            <a:rPr lang="en-US" sz="2400" i="1">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𝑀𝑖𝑛𝑢𝑡𝑒𝑠</m:t>
                          </m:r>
                          <m:r>
                            <a:rPr lang="en-US" sz="2400" i="1">
                              <a:latin typeface="Cambria Math" panose="02040503050406030204" pitchFamily="18" charset="0"/>
                              <a:ea typeface="Open Sans" panose="020B0606030504020204" pitchFamily="34" charset="0"/>
                              <a:cs typeface="Open Sans" panose="020B0606030504020204" pitchFamily="34" charset="0"/>
                            </a:rPr>
                            <m:t> </m:t>
                          </m:r>
                          <m:r>
                            <a:rPr lang="en-US" sz="2400" i="1">
                              <a:latin typeface="Cambria Math" panose="02040503050406030204" pitchFamily="18" charset="0"/>
                              <a:ea typeface="Open Sans" panose="020B0606030504020204" pitchFamily="34" charset="0"/>
                              <a:cs typeface="Open Sans" panose="020B0606030504020204" pitchFamily="34" charset="0"/>
                            </a:rPr>
                            <m:t>𝑖𝑛</m:t>
                          </m:r>
                          <m:r>
                            <a:rPr lang="en-US" sz="2400" i="1">
                              <a:latin typeface="Cambria Math" panose="02040503050406030204" pitchFamily="18" charset="0"/>
                              <a:ea typeface="Open Sans" panose="020B0606030504020204" pitchFamily="34" charset="0"/>
                              <a:cs typeface="Open Sans" panose="020B0606030504020204" pitchFamily="34" charset="0"/>
                            </a:rPr>
                            <m:t> </m:t>
                          </m:r>
                          <m:r>
                            <a:rPr lang="en-US" sz="2400" i="1">
                              <a:latin typeface="Cambria Math" panose="02040503050406030204" pitchFamily="18" charset="0"/>
                              <a:ea typeface="Open Sans" panose="020B0606030504020204" pitchFamily="34" charset="0"/>
                              <a:cs typeface="Open Sans" panose="020B0606030504020204" pitchFamily="34" charset="0"/>
                            </a:rPr>
                            <m:t>𝐵𝑒𝑑</m:t>
                          </m:r>
                        </m:den>
                      </m:f>
                    </m:oMath>
                  </m:oMathPara>
                </a14:m>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endParaRPr lang="en-US" sz="2400" dirty="0">
                  <a:latin typeface="Domine" panose="02040503040403060204" pitchFamily="18" charset="0"/>
                  <a:ea typeface="Open Sans" panose="020B0606030504020204" pitchFamily="34" charset="0"/>
                  <a:cs typeface="Open Sans" panose="020B0606030504020204" pitchFamily="34" charset="0"/>
                </a:endParaRPr>
              </a:p>
              <a:p>
                <a:r>
                  <a:rPr lang="en-US" sz="2400" dirty="0">
                    <a:latin typeface="Domine" panose="02040503040403060204" pitchFamily="18" charset="0"/>
                    <a:ea typeface="Open Sans" panose="020B0606030504020204" pitchFamily="34" charset="0"/>
                    <a:cs typeface="Open Sans" panose="020B0606030504020204" pitchFamily="34" charset="0"/>
                  </a:rPr>
                  <a:t>Activity recipes for good sleep are defined as the cluster centers for the sub-clusters where the ratio of number of good sleep instances to that of poor sleep instances is greater than 2.</a:t>
                </a:r>
              </a:p>
              <a:p>
                <a:endParaRPr lang="en-US" sz="2400" dirty="0">
                  <a:latin typeface="Domine" panose="02040503040403060204" pitchFamily="18" charset="0"/>
                  <a:ea typeface="Open Sans" panose="020B0606030504020204" pitchFamily="34" charset="0"/>
                  <a:cs typeface="Open Sans" panose="020B0606030504020204" pitchFamily="34" charset="0"/>
                </a:endParaRPr>
              </a:p>
            </p:txBody>
          </p:sp>
        </mc:Choice>
        <mc:Fallback>
          <p:sp>
            <p:nvSpPr>
              <p:cNvPr id="25" name="TextBox 24">
                <a:extLst>
                  <a:ext uri="{FF2B5EF4-FFF2-40B4-BE49-F238E27FC236}">
                    <a16:creationId xmlns:a16="http://schemas.microsoft.com/office/drawing/2014/main" id="{FE441297-FF79-4C77-BAC7-EA1FEB90C6FB}"/>
                  </a:ext>
                </a:extLst>
              </p:cNvPr>
              <p:cNvSpPr txBox="1">
                <a:spLocks noRot="1" noChangeAspect="1" noMove="1" noResize="1" noEditPoints="1" noAdjustHandles="1" noChangeArrowheads="1" noChangeShapeType="1" noTextEdit="1"/>
              </p:cNvSpPr>
              <p:nvPr/>
            </p:nvSpPr>
            <p:spPr>
              <a:xfrm>
                <a:off x="11604330" y="8458200"/>
                <a:ext cx="9601200" cy="23545548"/>
              </a:xfrm>
              <a:prstGeom prst="rect">
                <a:avLst/>
              </a:prstGeom>
              <a:blipFill>
                <a:blip r:embed="rId3"/>
                <a:stretch>
                  <a:fillRect l="-1016" t="-207" r="-1714"/>
                </a:stretch>
              </a:blipFill>
            </p:spPr>
            <p:txBody>
              <a:bodyPr/>
              <a:lstStyle/>
              <a:p>
                <a:r>
                  <a:rPr lang="en-US">
                    <a:noFill/>
                  </a:rPr>
                  <a:t> </a:t>
                </a:r>
              </a:p>
            </p:txBody>
          </p:sp>
        </mc:Fallback>
      </mc:AlternateContent>
      <p:sp>
        <p:nvSpPr>
          <p:cNvPr id="222" name="TextBox 221">
            <a:extLst>
              <a:ext uri="{FF2B5EF4-FFF2-40B4-BE49-F238E27FC236}">
                <a16:creationId xmlns:a16="http://schemas.microsoft.com/office/drawing/2014/main" id="{66EF0EF5-B0FA-494E-96FD-72EBBCAACF19}"/>
              </a:ext>
            </a:extLst>
          </p:cNvPr>
          <p:cNvSpPr txBox="1"/>
          <p:nvPr/>
        </p:nvSpPr>
        <p:spPr>
          <a:xfrm>
            <a:off x="33451800" y="8458200"/>
            <a:ext cx="9601200" cy="461665"/>
          </a:xfrm>
          <a:prstGeom prst="rect">
            <a:avLst/>
          </a:prstGeom>
          <a:noFill/>
        </p:spPr>
        <p:txBody>
          <a:bodyPr wrap="square" rtlCol="0">
            <a:spAutoFit/>
          </a:bodyPr>
          <a:lstStyle>
            <a:defPPr>
              <a:defRPr kern="1200" smtId="4294967295"/>
            </a:defPPr>
          </a:lstStyle>
          <a:p>
            <a:r>
              <a:rPr lang="en-US" sz="2400">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grpSp>
        <p:nvGrpSpPr>
          <p:cNvPr id="9" name="Group 8">
            <a:extLst>
              <a:ext uri="{FF2B5EF4-FFF2-40B4-BE49-F238E27FC236}">
                <a16:creationId xmlns:a16="http://schemas.microsoft.com/office/drawing/2014/main" id="{568450C1-909F-4320-A599-D7B6ED50FBDB}"/>
              </a:ext>
            </a:extLst>
          </p:cNvPr>
          <p:cNvGrpSpPr/>
          <p:nvPr/>
        </p:nvGrpSpPr>
        <p:grpSpPr>
          <a:xfrm>
            <a:off x="838200" y="7438427"/>
            <a:ext cx="9601200" cy="873301"/>
            <a:chOff x="609600" y="7438427"/>
            <a:chExt cx="9601200" cy="873301"/>
          </a:xfrm>
        </p:grpSpPr>
        <p:sp>
          <p:nvSpPr>
            <p:cNvPr id="379" name="Rectangle 10">
              <a:extLst>
                <a:ext uri="{FF2B5EF4-FFF2-40B4-BE49-F238E27FC236}">
                  <a16:creationId xmlns:a16="http://schemas.microsoft.com/office/drawing/2014/main" id="{F0700EFA-F39A-4B67-A41D-B592D1296CBF}"/>
                </a:ext>
              </a:extLst>
            </p:cNvPr>
            <p:cNvSpPr>
              <a:spLocks noChangeArrowheads="1"/>
            </p:cNvSpPr>
            <p:nvPr/>
          </p:nvSpPr>
          <p:spPr bwMode="auto">
            <a:xfrm>
              <a:off x="6096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Abstract</a:t>
              </a:r>
            </a:p>
          </p:txBody>
        </p:sp>
        <p:sp>
          <p:nvSpPr>
            <p:cNvPr id="21" name="Right Triangle 20">
              <a:extLst>
                <a:ext uri="{FF2B5EF4-FFF2-40B4-BE49-F238E27FC236}">
                  <a16:creationId xmlns:a16="http://schemas.microsoft.com/office/drawing/2014/main" id="{3F1AAB61-00E1-482D-A18C-20DA9EF66830}"/>
                </a:ext>
              </a:extLst>
            </p:cNvPr>
            <p:cNvSpPr/>
            <p:nvPr/>
          </p:nvSpPr>
          <p:spPr bwMode="auto">
            <a:xfrm flipH="1">
              <a:off x="9296399"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8" name="Group 7">
            <a:extLst>
              <a:ext uri="{FF2B5EF4-FFF2-40B4-BE49-F238E27FC236}">
                <a16:creationId xmlns:a16="http://schemas.microsoft.com/office/drawing/2014/main" id="{C5709283-ECA9-497F-8F9B-663520582E05}"/>
              </a:ext>
            </a:extLst>
          </p:cNvPr>
          <p:cNvGrpSpPr/>
          <p:nvPr/>
        </p:nvGrpSpPr>
        <p:grpSpPr>
          <a:xfrm>
            <a:off x="11633200" y="7438427"/>
            <a:ext cx="20599400" cy="873301"/>
            <a:chOff x="11633200" y="7438427"/>
            <a:chExt cx="20599400" cy="873301"/>
          </a:xfrm>
        </p:grpSpPr>
        <p:sp>
          <p:nvSpPr>
            <p:cNvPr id="383" name="Rectangle 10">
              <a:extLst>
                <a:ext uri="{FF2B5EF4-FFF2-40B4-BE49-F238E27FC236}">
                  <a16:creationId xmlns:a16="http://schemas.microsoft.com/office/drawing/2014/main" id="{260CDAC7-9B7B-48F0-8B37-AF26537B53F3}"/>
                </a:ext>
              </a:extLst>
            </p:cNvPr>
            <p:cNvSpPr>
              <a:spLocks noChangeArrowheads="1"/>
            </p:cNvSpPr>
            <p:nvPr/>
          </p:nvSpPr>
          <p:spPr bwMode="auto">
            <a:xfrm>
              <a:off x="11633200" y="7438427"/>
              <a:ext cx="205994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a:solidFill>
                    <a:schemeClr val="bg1"/>
                  </a:solidFill>
                  <a:latin typeface="Montserrat Semi Bold" panose="00000700000000000000" pitchFamily="50" charset="0"/>
                </a:rPr>
                <a:t>Methodology</a:t>
              </a:r>
            </a:p>
          </p:txBody>
        </p:sp>
        <p:sp>
          <p:nvSpPr>
            <p:cNvPr id="22" name="Right Triangle 21">
              <a:extLst>
                <a:ext uri="{FF2B5EF4-FFF2-40B4-BE49-F238E27FC236}">
                  <a16:creationId xmlns:a16="http://schemas.microsoft.com/office/drawing/2014/main" id="{DAF3531D-AC1F-4F1D-AAA0-0870FD4FA544}"/>
                </a:ext>
              </a:extLst>
            </p:cNvPr>
            <p:cNvSpPr/>
            <p:nvPr/>
          </p:nvSpPr>
          <p:spPr bwMode="auto">
            <a:xfrm flipH="1">
              <a:off x="31320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6" name="Group 5">
            <a:extLst>
              <a:ext uri="{FF2B5EF4-FFF2-40B4-BE49-F238E27FC236}">
                <a16:creationId xmlns:a16="http://schemas.microsoft.com/office/drawing/2014/main" id="{C6105166-033A-4C83-8878-00043695B1AE}"/>
              </a:ext>
            </a:extLst>
          </p:cNvPr>
          <p:cNvGrpSpPr/>
          <p:nvPr/>
        </p:nvGrpSpPr>
        <p:grpSpPr>
          <a:xfrm>
            <a:off x="33451800" y="7438427"/>
            <a:ext cx="9601200" cy="873301"/>
            <a:chOff x="33680400" y="7438427"/>
            <a:chExt cx="9601200" cy="873301"/>
          </a:xfrm>
        </p:grpSpPr>
        <p:sp>
          <p:nvSpPr>
            <p:cNvPr id="387" name="Rectangle 10">
              <a:extLst>
                <a:ext uri="{FF2B5EF4-FFF2-40B4-BE49-F238E27FC236}">
                  <a16:creationId xmlns:a16="http://schemas.microsoft.com/office/drawing/2014/main" id="{0591E42B-1156-425D-9161-CD6058BB8F41}"/>
                </a:ext>
              </a:extLst>
            </p:cNvPr>
            <p:cNvSpPr>
              <a:spLocks noChangeArrowheads="1"/>
            </p:cNvSpPr>
            <p:nvPr/>
          </p:nvSpPr>
          <p:spPr bwMode="auto">
            <a:xfrm>
              <a:off x="336804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Results</a:t>
              </a:r>
            </a:p>
          </p:txBody>
        </p:sp>
        <p:sp>
          <p:nvSpPr>
            <p:cNvPr id="23" name="Right Triangle 22">
              <a:extLst>
                <a:ext uri="{FF2B5EF4-FFF2-40B4-BE49-F238E27FC236}">
                  <a16:creationId xmlns:a16="http://schemas.microsoft.com/office/drawing/2014/main" id="{65D5F154-E084-4776-91D6-256DD1B37A4D}"/>
                </a:ext>
              </a:extLst>
            </p:cNvPr>
            <p:cNvSpPr/>
            <p:nvPr/>
          </p:nvSpPr>
          <p:spPr bwMode="auto">
            <a:xfrm flipH="1">
              <a:off x="42369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grpSp>
        <p:nvGrpSpPr>
          <p:cNvPr id="10" name="Group 9">
            <a:extLst>
              <a:ext uri="{FF2B5EF4-FFF2-40B4-BE49-F238E27FC236}">
                <a16:creationId xmlns:a16="http://schemas.microsoft.com/office/drawing/2014/main" id="{8DCF6D03-0933-445E-8537-ADE9E839FC20}"/>
              </a:ext>
            </a:extLst>
          </p:cNvPr>
          <p:cNvGrpSpPr/>
          <p:nvPr/>
        </p:nvGrpSpPr>
        <p:grpSpPr>
          <a:xfrm>
            <a:off x="838200" y="16810533"/>
            <a:ext cx="9601200" cy="873301"/>
            <a:chOff x="609600" y="18103686"/>
            <a:chExt cx="9601200" cy="873301"/>
          </a:xfrm>
        </p:grpSpPr>
        <p:sp>
          <p:nvSpPr>
            <p:cNvPr id="15" name="Rectangle 10">
              <a:extLst>
                <a:ext uri="{FF2B5EF4-FFF2-40B4-BE49-F238E27FC236}">
                  <a16:creationId xmlns:a16="http://schemas.microsoft.com/office/drawing/2014/main" id="{9ADCCE40-75A3-48DC-BBE9-40643973E49C}"/>
                </a:ext>
              </a:extLst>
            </p:cNvPr>
            <p:cNvSpPr>
              <a:spLocks noChangeArrowheads="1"/>
            </p:cNvSpPr>
            <p:nvPr/>
          </p:nvSpPr>
          <p:spPr bwMode="auto">
            <a:xfrm>
              <a:off x="609600" y="18103686"/>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a:solidFill>
                    <a:schemeClr val="bg1"/>
                  </a:solidFill>
                  <a:latin typeface="Montserrat Semi Bold" panose="00000700000000000000" pitchFamily="50" charset="0"/>
                </a:rPr>
                <a:t>Introduction</a:t>
              </a:r>
            </a:p>
          </p:txBody>
        </p:sp>
        <p:sp>
          <p:nvSpPr>
            <p:cNvPr id="24" name="Right Triangle 23">
              <a:extLst>
                <a:ext uri="{FF2B5EF4-FFF2-40B4-BE49-F238E27FC236}">
                  <a16:creationId xmlns:a16="http://schemas.microsoft.com/office/drawing/2014/main" id="{9DD6666B-56AF-461A-A881-340CBDAD7CFE}"/>
                </a:ext>
              </a:extLst>
            </p:cNvPr>
            <p:cNvSpPr/>
            <p:nvPr/>
          </p:nvSpPr>
          <p:spPr bwMode="auto">
            <a:xfrm flipH="1">
              <a:off x="9296399" y="1811922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sp>
        <p:nvSpPr>
          <p:cNvPr id="26" name="Right Triangle 25">
            <a:extLst>
              <a:ext uri="{FF2B5EF4-FFF2-40B4-BE49-F238E27FC236}">
                <a16:creationId xmlns:a16="http://schemas.microsoft.com/office/drawing/2014/main" id="{0B1A457A-0419-4A08-8AA5-B5F40CF5C566}"/>
              </a:ext>
            </a:extLst>
          </p:cNvPr>
          <p:cNvSpPr/>
          <p:nvPr/>
        </p:nvSpPr>
        <p:spPr bwMode="auto">
          <a:xfrm flipH="1">
            <a:off x="55495598" y="29675047"/>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nvGrpSpPr>
          <p:cNvPr id="2048" name="Group 2047">
            <a:extLst>
              <a:ext uri="{FF2B5EF4-FFF2-40B4-BE49-F238E27FC236}">
                <a16:creationId xmlns:a16="http://schemas.microsoft.com/office/drawing/2014/main" id="{A863934E-A715-470A-9E1A-EDD871896CC9}"/>
              </a:ext>
            </a:extLst>
          </p:cNvPr>
          <p:cNvGrpSpPr/>
          <p:nvPr/>
        </p:nvGrpSpPr>
        <p:grpSpPr>
          <a:xfrm>
            <a:off x="943351" y="23769064"/>
            <a:ext cx="9527458" cy="3281936"/>
            <a:chOff x="835742" y="13639800"/>
            <a:chExt cx="9527458" cy="3281936"/>
          </a:xfrm>
        </p:grpSpPr>
        <p:pic>
          <p:nvPicPr>
            <p:cNvPr id="1026" name="Picture 2" descr="Image result for fitbit">
              <a:extLst>
                <a:ext uri="{FF2B5EF4-FFF2-40B4-BE49-F238E27FC236}">
                  <a16:creationId xmlns:a16="http://schemas.microsoft.com/office/drawing/2014/main" id="{4C0FFECF-3D55-4B07-A5D7-AA525A47E7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62" t="25273" r="19482" b="19455"/>
            <a:stretch/>
          </p:blipFill>
          <p:spPr bwMode="auto">
            <a:xfrm>
              <a:off x="835742" y="14567687"/>
              <a:ext cx="1142886" cy="160850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FE4B815-6392-4F08-B81C-C69DDE65DF94}"/>
                </a:ext>
              </a:extLst>
            </p:cNvPr>
            <p:cNvGrpSpPr/>
            <p:nvPr/>
          </p:nvGrpSpPr>
          <p:grpSpPr>
            <a:xfrm>
              <a:off x="2743200" y="13639800"/>
              <a:ext cx="4862049" cy="3281936"/>
              <a:chOff x="2605551" y="13482064"/>
              <a:chExt cx="5320699" cy="3567460"/>
            </a:xfrm>
          </p:grpSpPr>
          <p:pic>
            <p:nvPicPr>
              <p:cNvPr id="13" name="Picture 12">
                <a:extLst>
                  <a:ext uri="{FF2B5EF4-FFF2-40B4-BE49-F238E27FC236}">
                    <a16:creationId xmlns:a16="http://schemas.microsoft.com/office/drawing/2014/main" id="{34C7BF59-3A08-4032-9974-06A91C91064C}"/>
                  </a:ext>
                </a:extLst>
              </p:cNvPr>
              <p:cNvPicPr>
                <a:picLocks noChangeAspect="1"/>
              </p:cNvPicPr>
              <p:nvPr/>
            </p:nvPicPr>
            <p:blipFill rotWithShape="1">
              <a:blip r:embed="rId5">
                <a:extLst>
                  <a:ext uri="{28A0092B-C50C-407E-A947-70E740481C1C}">
                    <a14:useLocalDpi xmlns:a14="http://schemas.microsoft.com/office/drawing/2010/main" val="0"/>
                  </a:ext>
                </a:extLst>
              </a:blip>
              <a:srcRect l="833" t="7046" r="833" b="5454"/>
              <a:stretch/>
            </p:blipFill>
            <p:spPr>
              <a:xfrm>
                <a:off x="2607001" y="13482064"/>
                <a:ext cx="5319249" cy="946646"/>
              </a:xfrm>
              <a:prstGeom prst="rect">
                <a:avLst/>
              </a:prstGeom>
            </p:spPr>
          </p:pic>
          <p:pic>
            <p:nvPicPr>
              <p:cNvPr id="17" name="Picture 16">
                <a:extLst>
                  <a:ext uri="{FF2B5EF4-FFF2-40B4-BE49-F238E27FC236}">
                    <a16:creationId xmlns:a16="http://schemas.microsoft.com/office/drawing/2014/main" id="{C14F3508-7DB3-4DE5-91E2-986C7D72A8E3}"/>
                  </a:ext>
                </a:extLst>
              </p:cNvPr>
              <p:cNvPicPr>
                <a:picLocks noChangeAspect="1"/>
              </p:cNvPicPr>
              <p:nvPr/>
            </p:nvPicPr>
            <p:blipFill rotWithShape="1">
              <a:blip r:embed="rId6">
                <a:extLst>
                  <a:ext uri="{28A0092B-C50C-407E-A947-70E740481C1C}">
                    <a14:useLocalDpi xmlns:a14="http://schemas.microsoft.com/office/drawing/2010/main" val="0"/>
                  </a:ext>
                </a:extLst>
              </a:blip>
              <a:srcRect l="1489" t="9208" r="1010" b="6870"/>
              <a:stretch/>
            </p:blipFill>
            <p:spPr>
              <a:xfrm>
                <a:off x="2605551" y="14815623"/>
                <a:ext cx="5319249" cy="887075"/>
              </a:xfrm>
              <a:prstGeom prst="rect">
                <a:avLst/>
              </a:prstGeom>
            </p:spPr>
          </p:pic>
          <p:pic>
            <p:nvPicPr>
              <p:cNvPr id="27" name="Picture 26">
                <a:extLst>
                  <a:ext uri="{FF2B5EF4-FFF2-40B4-BE49-F238E27FC236}">
                    <a16:creationId xmlns:a16="http://schemas.microsoft.com/office/drawing/2014/main" id="{6C83F9B2-259A-482B-A00E-EE3D476A8BAC}"/>
                  </a:ext>
                </a:extLst>
              </p:cNvPr>
              <p:cNvPicPr>
                <a:picLocks noChangeAspect="1"/>
              </p:cNvPicPr>
              <p:nvPr/>
            </p:nvPicPr>
            <p:blipFill rotWithShape="1">
              <a:blip r:embed="rId7">
                <a:extLst>
                  <a:ext uri="{28A0092B-C50C-407E-A947-70E740481C1C}">
                    <a14:useLocalDpi xmlns:a14="http://schemas.microsoft.com/office/drawing/2010/main" val="0"/>
                  </a:ext>
                </a:extLst>
              </a:blip>
              <a:srcRect l="1505" t="7575" r="1272" b="4925"/>
              <a:stretch/>
            </p:blipFill>
            <p:spPr>
              <a:xfrm>
                <a:off x="2605551" y="16092060"/>
                <a:ext cx="5319249" cy="957464"/>
              </a:xfrm>
              <a:prstGeom prst="rect">
                <a:avLst/>
              </a:prstGeom>
            </p:spPr>
          </p:pic>
        </p:grpSp>
        <p:sp>
          <p:nvSpPr>
            <p:cNvPr id="29" name="Arrow: Right 28">
              <a:extLst>
                <a:ext uri="{FF2B5EF4-FFF2-40B4-BE49-F238E27FC236}">
                  <a16:creationId xmlns:a16="http://schemas.microsoft.com/office/drawing/2014/main" id="{9FF15682-78AF-497E-9AEF-1B5F53558468}"/>
                </a:ext>
              </a:extLst>
            </p:cNvPr>
            <p:cNvSpPr/>
            <p:nvPr/>
          </p:nvSpPr>
          <p:spPr bwMode="auto">
            <a:xfrm>
              <a:off x="2057400" y="15120401"/>
              <a:ext cx="609600"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chemeClr val="tx1"/>
                </a:solidFill>
                <a:effectLst/>
                <a:latin typeface="Arial" charset="0"/>
              </a:endParaRPr>
            </a:p>
          </p:txBody>
        </p:sp>
        <p:sp>
          <p:nvSpPr>
            <p:cNvPr id="31" name="Scroll: Vertical 30">
              <a:extLst>
                <a:ext uri="{FF2B5EF4-FFF2-40B4-BE49-F238E27FC236}">
                  <a16:creationId xmlns:a16="http://schemas.microsoft.com/office/drawing/2014/main" id="{E81AED58-2DCF-4B4E-8D36-9DCD2C9014D8}"/>
                </a:ext>
              </a:extLst>
            </p:cNvPr>
            <p:cNvSpPr/>
            <p:nvPr/>
          </p:nvSpPr>
          <p:spPr bwMode="auto">
            <a:xfrm>
              <a:off x="8153400" y="14206001"/>
              <a:ext cx="2209800" cy="2133600"/>
            </a:xfrm>
            <a:prstGeom prst="verticalScroll">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703763"/>
              <a:endParaRPr lang="en-US" sz="1400" dirty="0">
                <a:latin typeface="Arial" charset="0"/>
              </a:endParaRPr>
            </a:p>
            <a:p>
              <a:pPr algn="ctr" defTabSz="4703763"/>
              <a:endParaRPr lang="en-US" sz="1400" dirty="0">
                <a:latin typeface="Arial" charset="0"/>
              </a:endParaRPr>
            </a:p>
            <a:p>
              <a:pPr algn="ctr" defTabSz="4703763"/>
              <a:endParaRPr lang="en-US" sz="1400" dirty="0">
                <a:latin typeface="Arial" charset="0"/>
              </a:endParaRPr>
            </a:p>
            <a:p>
              <a:pPr algn="ctr" defTabSz="4703763"/>
              <a:r>
                <a:rPr lang="en-US" sz="1400" dirty="0">
                  <a:latin typeface="Arial" charset="0"/>
                </a:rPr>
                <a:t>Activity Recommendation</a:t>
              </a:r>
            </a:p>
            <a:p>
              <a:pPr marL="0" marR="0" indent="0" algn="ctr" defTabSz="470376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sp>
          <p:nvSpPr>
            <p:cNvPr id="46" name="Arrow: Right 45">
              <a:extLst>
                <a:ext uri="{FF2B5EF4-FFF2-40B4-BE49-F238E27FC236}">
                  <a16:creationId xmlns:a16="http://schemas.microsoft.com/office/drawing/2014/main" id="{8E82082F-DD90-4E8A-AFED-A27B290C9704}"/>
                </a:ext>
              </a:extLst>
            </p:cNvPr>
            <p:cNvSpPr/>
            <p:nvPr/>
          </p:nvSpPr>
          <p:spPr bwMode="auto">
            <a:xfrm>
              <a:off x="7751238" y="15120401"/>
              <a:ext cx="609600"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a:ln>
                  <a:noFill/>
                </a:ln>
                <a:solidFill>
                  <a:schemeClr val="tx1"/>
                </a:solidFill>
                <a:effectLst/>
                <a:latin typeface="Arial" charset="0"/>
              </a:endParaRPr>
            </a:p>
          </p:txBody>
        </p:sp>
      </p:grpSp>
      <p:sp>
        <p:nvSpPr>
          <p:cNvPr id="48" name="TextBox 47">
            <a:extLst>
              <a:ext uri="{FF2B5EF4-FFF2-40B4-BE49-F238E27FC236}">
                <a16:creationId xmlns:a16="http://schemas.microsoft.com/office/drawing/2014/main" id="{A960E570-E8C5-4FFB-A9C2-FBEACDB97104}"/>
              </a:ext>
            </a:extLst>
          </p:cNvPr>
          <p:cNvSpPr txBox="1"/>
          <p:nvPr/>
        </p:nvSpPr>
        <p:spPr>
          <a:xfrm>
            <a:off x="835742" y="8452828"/>
            <a:ext cx="9601200" cy="7971413"/>
          </a:xfrm>
          <a:prstGeom prst="rect">
            <a:avLst/>
          </a:prstGeom>
          <a:noFill/>
        </p:spPr>
        <p:txBody>
          <a:bodyPr wrap="square" rtlCol="0">
            <a:spAutoFit/>
          </a:bodyPr>
          <a:lstStyle>
            <a:defPPr>
              <a:defRPr kern="1200" smtId="4294967295"/>
            </a:defPPr>
          </a:lstStyle>
          <a:p>
            <a:r>
              <a:rPr lang="en-US" sz="3200" dirty="0"/>
              <a:t>My project aims to apply clustering techniques over intraday time series data collected from wearable devices like Fitbit to help extract activity recipes for high sleep efficiency which will further be supplied to a activity recommendation engine. In this project I am trying to evaluate different distance measures and their effectiveness in processing time series data for heart rate, calories, steps, sleep and activity. For this project I focused on clustering heart rate time series in time and frequency (using a fast </a:t>
            </a:r>
            <a:r>
              <a:rPr lang="en-US" sz="3200" dirty="0" err="1"/>
              <a:t>fourier</a:t>
            </a:r>
            <a:r>
              <a:rPr lang="en-US" sz="3200" dirty="0"/>
              <a:t> transform) domain using different distance metrics like L-1 Norm, L-2 Norm (Euclidean), Dynamic Time Warping (DTW), and </a:t>
            </a:r>
            <a:r>
              <a:rPr lang="en-US" sz="3200" dirty="0" err="1"/>
              <a:t>Kullback</a:t>
            </a:r>
            <a:r>
              <a:rPr lang="en-US" sz="3200" dirty="0"/>
              <a:t> </a:t>
            </a:r>
            <a:r>
              <a:rPr lang="en-US" sz="3200" dirty="0" err="1"/>
              <a:t>Leibler</a:t>
            </a:r>
            <a:r>
              <a:rPr lang="en-US" sz="3200" dirty="0"/>
              <a:t> Divergence evaluating the performance of the activity level recipes learned from these clusters for recommendation for better sleep efficiency.</a:t>
            </a:r>
            <a:endParaRPr lang="en-US" sz="3200" dirty="0">
              <a:latin typeface="Domine" panose="02040503040403060204" pitchFamily="18" charset="0"/>
              <a:ea typeface="Open Sans" panose="020B0606030504020204" pitchFamily="34" charset="0"/>
              <a:cs typeface="Open Sans" panose="020B0606030504020204" pitchFamily="34" charset="0"/>
            </a:endParaRPr>
          </a:p>
        </p:txBody>
      </p:sp>
      <p:pic>
        <p:nvPicPr>
          <p:cNvPr id="30" name="Picture 14">
            <a:extLst>
              <a:ext uri="{FF2B5EF4-FFF2-40B4-BE49-F238E27FC236}">
                <a16:creationId xmlns:a16="http://schemas.microsoft.com/office/drawing/2014/main" id="{6445EDAB-1BC5-4FAE-B5B0-6C4A180C50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05123" y="23202136"/>
            <a:ext cx="4540736" cy="32400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545905F-5998-41FB-B889-C5A6D91009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87724" y="23347860"/>
            <a:ext cx="4417362" cy="294861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219A3B93-65B0-4CB4-B304-B1072A8EB0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79602" y="8520472"/>
            <a:ext cx="4952999"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EA07539B-2758-492B-95E7-6CADB40A7E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67031" y="8520471"/>
            <a:ext cx="4953000" cy="3095625"/>
          </a:xfrm>
          <a:prstGeom prst="rect">
            <a:avLst/>
          </a:prstGeom>
          <a:noFill/>
          <a:extLst>
            <a:ext uri="{909E8E84-426E-40DD-AFC4-6F175D3DCCD1}">
              <a14:hiddenFill xmlns:a14="http://schemas.microsoft.com/office/drawing/2010/main">
                <a:solidFill>
                  <a:srgbClr val="FFFFFF"/>
                </a:solidFill>
              </a14:hiddenFill>
            </a:ext>
          </a:extLst>
        </p:spPr>
      </p:pic>
      <p:grpSp>
        <p:nvGrpSpPr>
          <p:cNvPr id="2049" name="Group 2048">
            <a:extLst>
              <a:ext uri="{FF2B5EF4-FFF2-40B4-BE49-F238E27FC236}">
                <a16:creationId xmlns:a16="http://schemas.microsoft.com/office/drawing/2014/main" id="{08F05CF7-B4F6-4BDF-BE13-CE7F5A81395D}"/>
              </a:ext>
            </a:extLst>
          </p:cNvPr>
          <p:cNvGrpSpPr/>
          <p:nvPr/>
        </p:nvGrpSpPr>
        <p:grpSpPr>
          <a:xfrm>
            <a:off x="22881536" y="13088483"/>
            <a:ext cx="8172450" cy="15781313"/>
            <a:chOff x="21564598" y="11754253"/>
            <a:chExt cx="8172450" cy="15781313"/>
          </a:xfrm>
        </p:grpSpPr>
        <p:pic>
          <p:nvPicPr>
            <p:cNvPr id="1052" name="Picture 28">
              <a:extLst>
                <a:ext uri="{FF2B5EF4-FFF2-40B4-BE49-F238E27FC236}">
                  <a16:creationId xmlns:a16="http://schemas.microsoft.com/office/drawing/2014/main" id="{F22E8457-2812-49AE-B199-D9AD48FF57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64599" y="21311382"/>
              <a:ext cx="81153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E77F9E3-D2BF-4661-A371-E409555B55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64599" y="11754253"/>
              <a:ext cx="814387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D31FCBB-68B7-4F37-93BF-EEADB346AF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64599" y="14939963"/>
              <a:ext cx="80867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3881BD37-7A79-452B-94F5-FB72BFD71D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64598" y="18125672"/>
              <a:ext cx="80867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AC8F5DBC-97D5-4EDB-BDA3-6A339697D8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64598" y="24497091"/>
              <a:ext cx="8172450" cy="30384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64" name="Picture 40">
            <a:extLst>
              <a:ext uri="{FF2B5EF4-FFF2-40B4-BE49-F238E27FC236}">
                <a16:creationId xmlns:a16="http://schemas.microsoft.com/office/drawing/2014/main" id="{030F24C4-12FD-4040-96E2-A58F816377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451800" y="9136847"/>
            <a:ext cx="4371975" cy="3171825"/>
          </a:xfrm>
          <a:prstGeom prst="rect">
            <a:avLst/>
          </a:prstGeom>
          <a:noFill/>
          <a:extLst>
            <a:ext uri="{909E8E84-426E-40DD-AFC4-6F175D3DCCD1}">
              <a14:hiddenFill xmlns:a14="http://schemas.microsoft.com/office/drawing/2010/main">
                <a:solidFill>
                  <a:srgbClr val="FFFFFF"/>
                </a:solidFill>
              </a14:hiddenFill>
            </a:ext>
          </a:extLst>
        </p:spPr>
      </p:pic>
      <p:grpSp>
        <p:nvGrpSpPr>
          <p:cNvPr id="2052" name="Group 2051">
            <a:extLst>
              <a:ext uri="{FF2B5EF4-FFF2-40B4-BE49-F238E27FC236}">
                <a16:creationId xmlns:a16="http://schemas.microsoft.com/office/drawing/2014/main" id="{23C1A06A-9869-4BDB-899F-82DF3AB90B35}"/>
              </a:ext>
            </a:extLst>
          </p:cNvPr>
          <p:cNvGrpSpPr/>
          <p:nvPr/>
        </p:nvGrpSpPr>
        <p:grpSpPr>
          <a:xfrm>
            <a:off x="33861375" y="13143265"/>
            <a:ext cx="8479708" cy="10526666"/>
            <a:chOff x="33861375" y="14375959"/>
            <a:chExt cx="8479708" cy="10526666"/>
          </a:xfrm>
        </p:grpSpPr>
        <p:pic>
          <p:nvPicPr>
            <p:cNvPr id="1068" name="Picture 44">
              <a:extLst>
                <a:ext uri="{FF2B5EF4-FFF2-40B4-BE49-F238E27FC236}">
                  <a16:creationId xmlns:a16="http://schemas.microsoft.com/office/drawing/2014/main" id="{41DEDCBB-36C1-4579-B514-77B59AC5BC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61375" y="14375959"/>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45757D5B-06B3-49BE-B6DA-7F76D13D3E6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861375" y="17046556"/>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B284755A-FEE3-42E0-BE95-28FB7BAA4EE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861375" y="19712528"/>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163112E2-7DAC-4A9C-BE98-AED4976322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61375" y="22378500"/>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1456B1A6-C35C-4CA3-8B45-73D42CBA61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557200" y="19726939"/>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FBE37B90-28AF-4EEA-98B5-669D712CEB4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559658" y="22378499"/>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F8AB4F09-0376-477A-867C-3CAA49F66D2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557200" y="17056342"/>
              <a:ext cx="37814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9A4E817B-EFEB-4594-9890-BE91E5033E8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557200" y="14385745"/>
              <a:ext cx="3781425" cy="2524125"/>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a:extLst>
              <a:ext uri="{FF2B5EF4-FFF2-40B4-BE49-F238E27FC236}">
                <a16:creationId xmlns:a16="http://schemas.microsoft.com/office/drawing/2014/main" id="{A5950637-32DF-4795-B809-6525F74C2A24}"/>
              </a:ext>
            </a:extLst>
          </p:cNvPr>
          <p:cNvSpPr txBox="1"/>
          <p:nvPr/>
        </p:nvSpPr>
        <p:spPr>
          <a:xfrm>
            <a:off x="33451800" y="26296476"/>
            <a:ext cx="9601200" cy="461665"/>
          </a:xfrm>
          <a:prstGeom prst="rect">
            <a:avLst/>
          </a:prstGeom>
          <a:noFill/>
        </p:spPr>
        <p:txBody>
          <a:bodyPr wrap="square" rtlCol="0">
            <a:spAutoFit/>
          </a:bodyPr>
          <a:lstStyle>
            <a:defPPr>
              <a:defRPr kern="1200" smtId="4294967295"/>
            </a:defPPr>
          </a:lstStyle>
          <a:p>
            <a:r>
              <a:rPr lang="en-US" sz="2400">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grpSp>
        <p:nvGrpSpPr>
          <p:cNvPr id="80" name="Group 79">
            <a:extLst>
              <a:ext uri="{FF2B5EF4-FFF2-40B4-BE49-F238E27FC236}">
                <a16:creationId xmlns:a16="http://schemas.microsoft.com/office/drawing/2014/main" id="{EFF54CED-82CD-4AAC-B1D3-ACDCAA1E9AC6}"/>
              </a:ext>
            </a:extLst>
          </p:cNvPr>
          <p:cNvGrpSpPr/>
          <p:nvPr/>
        </p:nvGrpSpPr>
        <p:grpSpPr>
          <a:xfrm>
            <a:off x="33451800" y="25276703"/>
            <a:ext cx="9601200" cy="873301"/>
            <a:chOff x="33680400" y="7438427"/>
            <a:chExt cx="9601200" cy="873301"/>
          </a:xfrm>
        </p:grpSpPr>
        <p:sp>
          <p:nvSpPr>
            <p:cNvPr id="81" name="Rectangle 10">
              <a:extLst>
                <a:ext uri="{FF2B5EF4-FFF2-40B4-BE49-F238E27FC236}">
                  <a16:creationId xmlns:a16="http://schemas.microsoft.com/office/drawing/2014/main" id="{47DE8C26-2D21-4582-8A55-38B07A3FA407}"/>
                </a:ext>
              </a:extLst>
            </p:cNvPr>
            <p:cNvSpPr>
              <a:spLocks noChangeArrowheads="1"/>
            </p:cNvSpPr>
            <p:nvPr/>
          </p:nvSpPr>
          <p:spPr bwMode="auto">
            <a:xfrm>
              <a:off x="33680400" y="7438427"/>
              <a:ext cx="9601200" cy="873301"/>
            </a:xfrm>
            <a:prstGeom prst="rect">
              <a:avLst/>
            </a:prstGeom>
            <a:solidFill>
              <a:srgbClr val="73A514"/>
            </a:solidFill>
            <a:ln w="12700">
              <a:noFill/>
              <a:miter lim="800000"/>
            </a:ln>
          </p:spPr>
          <p:txBody>
            <a:bodyPr wrap="none" lIns="274320" tIns="73152" rIns="274320" bIns="68563" anchor="ctr" anchorCtr="0"/>
            <a:lstStyle>
              <a:defPPr>
                <a:defRPr kern="1200" smtId="4294967295"/>
              </a:defPPr>
            </a:lstStyle>
            <a:p>
              <a:pPr defTabSz="4702588">
                <a:defRPr/>
              </a:pPr>
              <a:r>
                <a:rPr lang="en-US" sz="3600" b="1" dirty="0">
                  <a:solidFill>
                    <a:schemeClr val="bg1"/>
                  </a:solidFill>
                  <a:latin typeface="Montserrat Semi Bold" panose="00000700000000000000" pitchFamily="50" charset="0"/>
                </a:rPr>
                <a:t>Conclusions</a:t>
              </a:r>
            </a:p>
          </p:txBody>
        </p:sp>
        <p:sp>
          <p:nvSpPr>
            <p:cNvPr id="82" name="Right Triangle 81">
              <a:extLst>
                <a:ext uri="{FF2B5EF4-FFF2-40B4-BE49-F238E27FC236}">
                  <a16:creationId xmlns:a16="http://schemas.microsoft.com/office/drawing/2014/main" id="{A4987C10-5D0C-4334-B083-F25653F4580F}"/>
                </a:ext>
              </a:extLst>
            </p:cNvPr>
            <p:cNvSpPr/>
            <p:nvPr/>
          </p:nvSpPr>
          <p:spPr bwMode="auto">
            <a:xfrm flipH="1">
              <a:off x="42369380" y="7445854"/>
              <a:ext cx="912221" cy="857761"/>
            </a:xfrm>
            <a:prstGeom prst="rtTriangle">
              <a:avLst/>
            </a:prstGeom>
            <a:solidFill>
              <a:schemeClr val="tx1">
                <a:alpha val="1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000" b="0" i="0" u="none" strike="noStrike" cap="none" normalizeH="0" baseline="0">
                <a:ln>
                  <a:noFill/>
                </a:ln>
                <a:solidFill>
                  <a:schemeClr val="tx1"/>
                </a:solidFill>
                <a:effectLst/>
                <a:latin typeface="Arial"/>
              </a:endParaRPr>
            </a:p>
          </p:txBody>
        </p:sp>
      </p:grpSp>
      <p:pic>
        <p:nvPicPr>
          <p:cNvPr id="1094" name="Picture 70">
            <a:extLst>
              <a:ext uri="{FF2B5EF4-FFF2-40B4-BE49-F238E27FC236}">
                <a16:creationId xmlns:a16="http://schemas.microsoft.com/office/drawing/2014/main" id="{A193D350-878C-4A0B-ADBF-F6D5E5790F6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966650" y="9141068"/>
            <a:ext cx="4371975" cy="3171825"/>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a:extLst>
              <a:ext uri="{FF2B5EF4-FFF2-40B4-BE49-F238E27FC236}">
                <a16:creationId xmlns:a16="http://schemas.microsoft.com/office/drawing/2014/main" id="{61E70891-DFD4-431A-8965-9A788F07AB17}"/>
              </a:ext>
            </a:extLst>
          </p:cNvPr>
          <p:cNvSpPr txBox="1"/>
          <p:nvPr/>
        </p:nvSpPr>
        <p:spPr>
          <a:xfrm>
            <a:off x="21765101" y="11616096"/>
            <a:ext cx="4952999" cy="323165"/>
          </a:xfrm>
          <a:prstGeom prst="rect">
            <a:avLst/>
          </a:prstGeom>
          <a:noFill/>
        </p:spPr>
        <p:txBody>
          <a:bodyPr wrap="square" rtlCol="0">
            <a:spAutoFit/>
          </a:bodyPr>
          <a:lstStyle/>
          <a:p>
            <a:pPr algn="ctr"/>
            <a:r>
              <a:rPr lang="en-US" sz="1500" i="1" dirty="0"/>
              <a:t>Figure: Trends extracted from the raw heart rate data</a:t>
            </a:r>
          </a:p>
        </p:txBody>
      </p:sp>
      <p:sp>
        <p:nvSpPr>
          <p:cNvPr id="86" name="TextBox 85">
            <a:extLst>
              <a:ext uri="{FF2B5EF4-FFF2-40B4-BE49-F238E27FC236}">
                <a16:creationId xmlns:a16="http://schemas.microsoft.com/office/drawing/2014/main" id="{C14A65DA-E041-4564-9D30-6439068532B6}"/>
              </a:ext>
            </a:extLst>
          </p:cNvPr>
          <p:cNvSpPr txBox="1"/>
          <p:nvPr/>
        </p:nvSpPr>
        <p:spPr>
          <a:xfrm>
            <a:off x="27277671" y="11608656"/>
            <a:ext cx="4952999" cy="323165"/>
          </a:xfrm>
          <a:prstGeom prst="rect">
            <a:avLst/>
          </a:prstGeom>
          <a:noFill/>
        </p:spPr>
        <p:txBody>
          <a:bodyPr wrap="square" rtlCol="0">
            <a:spAutoFit/>
          </a:bodyPr>
          <a:lstStyle/>
          <a:p>
            <a:pPr algn="ctr"/>
            <a:r>
              <a:rPr lang="en-US" sz="1500" i="1" dirty="0"/>
              <a:t>Figure: Trends extracted from the raw calories rate data</a:t>
            </a:r>
          </a:p>
        </p:txBody>
      </p:sp>
      <p:sp>
        <p:nvSpPr>
          <p:cNvPr id="87" name="TextBox 86">
            <a:extLst>
              <a:ext uri="{FF2B5EF4-FFF2-40B4-BE49-F238E27FC236}">
                <a16:creationId xmlns:a16="http://schemas.microsoft.com/office/drawing/2014/main" id="{EFE5595A-EAB5-4BB0-B580-0B1FAA61605C}"/>
              </a:ext>
            </a:extLst>
          </p:cNvPr>
          <p:cNvSpPr txBox="1"/>
          <p:nvPr/>
        </p:nvSpPr>
        <p:spPr>
          <a:xfrm>
            <a:off x="22881536" y="28999486"/>
            <a:ext cx="8172449" cy="1015663"/>
          </a:xfrm>
          <a:prstGeom prst="rect">
            <a:avLst/>
          </a:prstGeom>
          <a:noFill/>
        </p:spPr>
        <p:txBody>
          <a:bodyPr wrap="square" rtlCol="0">
            <a:spAutoFit/>
          </a:bodyPr>
          <a:lstStyle/>
          <a:p>
            <a:pPr algn="ctr"/>
            <a:r>
              <a:rPr lang="en-US" sz="1500" i="1" dirty="0"/>
              <a:t>Figure: Comparison of different Distance Metrics used for Clustering using Distance Cross Matrix over Heart rate and Calories Time Series data. The x-axis and y-axis represent each record in ordered form from good sleep to poor sleep. Because of this we expect to see a different color patch between the quadrants across the top down and bottom up diagonal</a:t>
            </a:r>
          </a:p>
        </p:txBody>
      </p:sp>
      <p:sp>
        <p:nvSpPr>
          <p:cNvPr id="89" name="TextBox 88">
            <a:extLst>
              <a:ext uri="{FF2B5EF4-FFF2-40B4-BE49-F238E27FC236}">
                <a16:creationId xmlns:a16="http://schemas.microsoft.com/office/drawing/2014/main" id="{CC40B2CA-2ECF-4059-AF3B-A43B0586C0B9}"/>
              </a:ext>
            </a:extLst>
          </p:cNvPr>
          <p:cNvSpPr txBox="1"/>
          <p:nvPr/>
        </p:nvSpPr>
        <p:spPr>
          <a:xfrm>
            <a:off x="38252400" y="12278308"/>
            <a:ext cx="4086225" cy="323165"/>
          </a:xfrm>
          <a:prstGeom prst="rect">
            <a:avLst/>
          </a:prstGeom>
          <a:noFill/>
        </p:spPr>
        <p:txBody>
          <a:bodyPr wrap="square" rtlCol="0">
            <a:spAutoFit/>
          </a:bodyPr>
          <a:lstStyle/>
          <a:p>
            <a:pPr algn="ctr"/>
            <a:r>
              <a:rPr lang="en-US" sz="1500" i="1" dirty="0"/>
              <a:t>Cluster Visualization using K-L Divergence</a:t>
            </a:r>
          </a:p>
        </p:txBody>
      </p:sp>
      <p:sp>
        <p:nvSpPr>
          <p:cNvPr id="90" name="TextBox 89">
            <a:extLst>
              <a:ext uri="{FF2B5EF4-FFF2-40B4-BE49-F238E27FC236}">
                <a16:creationId xmlns:a16="http://schemas.microsoft.com/office/drawing/2014/main" id="{4676EA70-00D9-48D9-B59F-C89D70934C22}"/>
              </a:ext>
            </a:extLst>
          </p:cNvPr>
          <p:cNvSpPr txBox="1"/>
          <p:nvPr/>
        </p:nvSpPr>
        <p:spPr>
          <a:xfrm>
            <a:off x="33645681" y="12278308"/>
            <a:ext cx="4127087" cy="323165"/>
          </a:xfrm>
          <a:prstGeom prst="rect">
            <a:avLst/>
          </a:prstGeom>
          <a:noFill/>
        </p:spPr>
        <p:txBody>
          <a:bodyPr wrap="square" rtlCol="0">
            <a:spAutoFit/>
          </a:bodyPr>
          <a:lstStyle/>
          <a:p>
            <a:pPr algn="ctr"/>
            <a:r>
              <a:rPr lang="en-US" sz="1500" i="1" dirty="0"/>
              <a:t>Cluster Visualization using L-2 Norm</a:t>
            </a:r>
          </a:p>
        </p:txBody>
      </p:sp>
      <p:sp>
        <p:nvSpPr>
          <p:cNvPr id="92" name="TextBox 91">
            <a:extLst>
              <a:ext uri="{FF2B5EF4-FFF2-40B4-BE49-F238E27FC236}">
                <a16:creationId xmlns:a16="http://schemas.microsoft.com/office/drawing/2014/main" id="{1685B74D-72AF-4267-A8DE-B40E8CCB885D}"/>
              </a:ext>
            </a:extLst>
          </p:cNvPr>
          <p:cNvSpPr txBox="1"/>
          <p:nvPr/>
        </p:nvSpPr>
        <p:spPr>
          <a:xfrm>
            <a:off x="33861375" y="23827433"/>
            <a:ext cx="8475391" cy="323165"/>
          </a:xfrm>
          <a:prstGeom prst="rect">
            <a:avLst/>
          </a:prstGeom>
          <a:noFill/>
        </p:spPr>
        <p:txBody>
          <a:bodyPr wrap="square" rtlCol="0">
            <a:spAutoFit/>
          </a:bodyPr>
          <a:lstStyle/>
          <a:p>
            <a:pPr algn="ctr"/>
            <a:r>
              <a:rPr lang="en-US" sz="1500" i="1" dirty="0"/>
              <a:t>Figure: Activity Recipes for good sleep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entrativechartreuse|09-2018"/>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1151</TotalTime>
  <Words>582</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Gill Sans</vt:lpstr>
      <vt:lpstr>Domine</vt:lpstr>
      <vt:lpstr>Cambria Math</vt:lpstr>
      <vt:lpstr>Open Sans</vt:lpstr>
      <vt:lpstr>Montserrat Semi Bold</vt:lpstr>
      <vt:lpstr>Arial</vt:lpstr>
      <vt:lpstr>Montserrat Extra Bold</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Saksham Goel</cp:lastModifiedBy>
  <cp:revision>125</cp:revision>
  <dcterms:modified xsi:type="dcterms:W3CDTF">2019-04-05T06:00:26Z</dcterms:modified>
  <cp:category>science research poster</cp:category>
</cp:coreProperties>
</file>